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79" r:id="rId3"/>
    <p:sldMasterId id="2147483709" r:id="rId4"/>
    <p:sldMasterId id="2147483727" r:id="rId5"/>
  </p:sldMasterIdLst>
  <p:sldIdLst>
    <p:sldId id="263" r:id="rId6"/>
    <p:sldId id="297" r:id="rId7"/>
    <p:sldId id="298" r:id="rId8"/>
    <p:sldId id="264" r:id="rId9"/>
    <p:sldId id="294" r:id="rId10"/>
    <p:sldId id="295" r:id="rId11"/>
    <p:sldId id="296" r:id="rId12"/>
    <p:sldId id="262" r:id="rId13"/>
    <p:sldId id="300" r:id="rId14"/>
    <p:sldId id="301" r:id="rId15"/>
    <p:sldId id="309" r:id="rId16"/>
    <p:sldId id="299" r:id="rId17"/>
    <p:sldId id="302" r:id="rId18"/>
    <p:sldId id="303" r:id="rId19"/>
    <p:sldId id="304" r:id="rId20"/>
    <p:sldId id="305" r:id="rId21"/>
    <p:sldId id="314" r:id="rId22"/>
    <p:sldId id="306" r:id="rId23"/>
    <p:sldId id="307" r:id="rId24"/>
    <p:sldId id="308" r:id="rId25"/>
    <p:sldId id="310" r:id="rId26"/>
    <p:sldId id="311" r:id="rId27"/>
    <p:sldId id="312" r:id="rId28"/>
    <p:sldId id="313" r:id="rId29"/>
    <p:sldId id="315" r:id="rId30"/>
    <p:sldId id="316" r:id="rId31"/>
    <p:sldId id="317" r:id="rId32"/>
    <p:sldId id="318" r:id="rId3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5567"/>
    <a:srgbClr val="E0C9D6"/>
    <a:srgbClr val="00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91" d="100"/>
          <a:sy n="91" d="100"/>
        </p:scale>
        <p:origin x="804" y="-186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74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4800" y="1347614"/>
            <a:ext cx="30492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918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19664" y="241759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64882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069538" y="227329"/>
            <a:ext cx="2880000" cy="467441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19664" y="1815750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119664" y="3389741"/>
            <a:ext cx="288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027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67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7200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5700D7-A5E7-42DB-ABB2-33C8412C2C3C}"/>
              </a:ext>
            </a:extLst>
          </p:cNvPr>
          <p:cNvSpPr/>
          <p:nvPr userDrawn="1"/>
        </p:nvSpPr>
        <p:spPr>
          <a:xfrm>
            <a:off x="0" y="0"/>
            <a:ext cx="349188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rgbClr val="AD55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BE04B1A-344F-47C2-8700-6645294A8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8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60EE0E-BE5C-4166-8BBF-A98B9D9E5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57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5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3203848" cy="51435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240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3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99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3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3018DD-2935-481F-B939-E4E13BC92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05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80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6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92784"/>
            <a:ext cx="6070601" cy="2131366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64242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55FCA3-02AB-4B54-BB93-4F9A520D4F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69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65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343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5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21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30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3203848" cy="51435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67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rgbClr val="AD55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7FED04-C3B3-4AA5-A943-7ACAA351C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85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2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4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02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52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39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8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3723878"/>
            <a:ext cx="9144000" cy="1419622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888209" y="3040087"/>
            <a:ext cx="1367581" cy="13675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5537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39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40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68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687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96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407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96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48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95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ЗАГОЛОВОК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Подзаголовок</a:t>
            </a:r>
            <a:endParaRPr lang="en-US" altLang="ko-KR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CA07B3-BC31-47A7-89D8-71FA78BD2FBA}"/>
              </a:ext>
            </a:extLst>
          </p:cNvPr>
          <p:cNvSpPr/>
          <p:nvPr userDrawn="1"/>
        </p:nvSpPr>
        <p:spPr>
          <a:xfrm>
            <a:off x="2555776" y="0"/>
            <a:ext cx="86409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7E499-0C3C-4988-A30F-A444EE514EEC}"/>
              </a:ext>
            </a:extLst>
          </p:cNvPr>
          <p:cNvSpPr/>
          <p:nvPr userDrawn="1"/>
        </p:nvSpPr>
        <p:spPr>
          <a:xfrm>
            <a:off x="0" y="0"/>
            <a:ext cx="26277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6AC60B-A1D5-4F67-98BF-BDE3EB8D1E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1608996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6C29C97-0481-476B-A942-882FAE9F2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0352" y="483518"/>
            <a:ext cx="3403856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Единое образовательное пространство</a:t>
            </a:r>
            <a:br>
              <a:rPr lang="ru-RU" altLang="ko-KR" dirty="0"/>
            </a:br>
            <a:r>
              <a:rPr lang="ru-RU" altLang="ko-KR" dirty="0"/>
              <a:t>школы: как обеспечить качественные</a:t>
            </a:r>
            <a:br>
              <a:rPr lang="ru-RU" altLang="ko-KR" dirty="0"/>
            </a:br>
            <a:r>
              <a:rPr lang="ru-RU" altLang="ko-KR" dirty="0"/>
              <a:t>условия его формирования?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3504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3352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97920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2488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87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rgbClr val="AD55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D25BBAE-728B-4F59-80FE-6F68D9F9F9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714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67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79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411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36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047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10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23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93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3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2304256"/>
            <a:ext cx="9144000" cy="1419622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52282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6096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4413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902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671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868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28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80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355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9772" y="2116842"/>
            <a:ext cx="410445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9624" y="2715766"/>
            <a:ext cx="410445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5102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4047" y="1779661"/>
            <a:ext cx="3200431" cy="2410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655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3112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2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675" r:id="rId12"/>
    <p:sldLayoutId id="2147483677" r:id="rId13"/>
    <p:sldLayoutId id="214748365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636A42D-027F-43D7-AB01-BB29FDBF882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AD5567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633933-CE4F-4307-B932-BCA1CDBF408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AD5567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654DFE-79C8-422C-9725-C81B6C56E6F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5656" cy="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AD5567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211710"/>
            <a:ext cx="6138428" cy="576064"/>
          </a:xfrm>
        </p:spPr>
        <p:txBody>
          <a:bodyPr>
            <a:noAutofit/>
          </a:bodyPr>
          <a:lstStyle/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Внеурочная деятельность «Город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</a:rPr>
              <a:t>Мастеров», как организация ранней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профориентационной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</a:rPr>
              <a:t> работы в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малокомплектной школе.</a:t>
            </a:r>
          </a:p>
          <a:p>
            <a:pPr algn="ctr"/>
            <a:endParaRPr lang="ru-RU" altLang="ko-KR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altLang="ko-KR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Агафонова Г.А.- директор МБОУ «ВСШ № 8»</a:t>
            </a:r>
          </a:p>
          <a:p>
            <a:r>
              <a:rPr lang="ru-RU" altLang="ko-KR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Васильченко Н.В.- зам. директора по УВР МБОУ «ВСШ № 8»</a:t>
            </a:r>
          </a:p>
          <a:p>
            <a:endParaRPr lang="ru-RU" altLang="ko-KR" sz="1600" dirty="0" smtClean="0">
              <a:solidFill>
                <a:srgbClr val="AD5567"/>
              </a:solidFill>
              <a:latin typeface="Arial" panose="020B0604020202020204" pitchFamily="34" charset="0"/>
            </a:endParaRPr>
          </a:p>
          <a:p>
            <a:pPr algn="ctr"/>
            <a:endParaRPr lang="ko-KR" altLang="en-US" sz="1600" dirty="0">
              <a:solidFill>
                <a:srgbClr val="AD556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795477"/>
            <a:ext cx="6138428" cy="288032"/>
          </a:xfrm>
        </p:spPr>
        <p:txBody>
          <a:bodyPr>
            <a:normAutofit lnSpcReduction="10000"/>
          </a:bodyPr>
          <a:lstStyle/>
          <a:p>
            <a:pPr lvl="0"/>
            <a:r>
              <a:rPr lang="ru-RU" altLang="ko-KR" dirty="0">
                <a:solidFill>
                  <a:srgbClr val="E0C9D6"/>
                </a:solidFill>
              </a:rPr>
              <a:t>подзаголовок</a:t>
            </a:r>
            <a:endParaRPr lang="en-US" altLang="ko-KR" dirty="0">
              <a:solidFill>
                <a:srgbClr val="E0C9D6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0A0156B-584F-4D1F-AD18-7528A58DF4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0108" y="505640"/>
            <a:ext cx="3403856" cy="72008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>
              <a:spcBef>
                <a:spcPts val="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Единое образовательное пространство</a:t>
            </a:r>
            <a:br>
              <a:rPr lang="ru-RU" altLang="ko-KR" dirty="0"/>
            </a:br>
            <a:r>
              <a:rPr lang="ru-RU" altLang="ko-KR" dirty="0"/>
              <a:t>школы: как обеспечить качественные</a:t>
            </a:r>
            <a:br>
              <a:rPr lang="ru-RU" altLang="ko-KR" dirty="0"/>
            </a:br>
            <a:r>
              <a:rPr lang="ru-RU" altLang="ko-KR" dirty="0"/>
              <a:t>условия его формирования?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8361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952" y="540958"/>
            <a:ext cx="2763773" cy="2072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3210" y="546525"/>
            <a:ext cx="2808312" cy="21062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0312" y="1129024"/>
            <a:ext cx="4587973" cy="34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2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3648" y="9231"/>
            <a:ext cx="6597352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8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Установочный доклад</a:t>
            </a:r>
          </a:p>
          <a:p>
            <a:r>
              <a:rPr lang="ru-RU" dirty="0" smtClean="0"/>
              <a:t>Прохождение медицинского осмотра</a:t>
            </a:r>
          </a:p>
          <a:p>
            <a:r>
              <a:rPr lang="ru-RU" dirty="0" smtClean="0"/>
              <a:t>Трудоустройство </a:t>
            </a:r>
          </a:p>
          <a:p>
            <a:r>
              <a:rPr lang="ru-RU" dirty="0" smtClean="0"/>
              <a:t>Составление индивидуального маршрута</a:t>
            </a:r>
          </a:p>
          <a:p>
            <a:r>
              <a:rPr lang="ru-RU" dirty="0" smtClean="0"/>
              <a:t>Сбор учительской кооперации</a:t>
            </a:r>
          </a:p>
          <a:p>
            <a:r>
              <a:rPr lang="ru-RU" dirty="0" smtClean="0"/>
              <a:t>Реализация индивидуальных программ</a:t>
            </a:r>
          </a:p>
          <a:p>
            <a:r>
              <a:rPr lang="ru-RU" dirty="0" smtClean="0"/>
              <a:t>Работа в рефлексивном </a:t>
            </a:r>
            <a:r>
              <a:rPr lang="ru-RU" dirty="0"/>
              <a:t>отряде (рефлексия дня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Сбор учительской кооперации (что получилось, что не получилось)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08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медицинского осмотра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975613"/>
            <a:ext cx="1521138" cy="20281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43758"/>
            <a:ext cx="1569699" cy="2092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77" y="1001171"/>
            <a:ext cx="2747994" cy="2060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47" y="1001171"/>
            <a:ext cx="2698201" cy="2060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2229" y="2705497"/>
            <a:ext cx="2211708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1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0235" y="1661278"/>
            <a:ext cx="3886562" cy="291492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756" y="1661278"/>
            <a:ext cx="3886562" cy="2914922"/>
          </a:xfrm>
        </p:spPr>
      </p:pic>
    </p:spTree>
    <p:extLst>
      <p:ext uri="{BB962C8B-B14F-4D97-AF65-F5344CB8AC3E}">
        <p14:creationId xmlns:p14="http://schemas.microsoft.com/office/powerpoint/2010/main" val="193223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индивидуального образовательного маршрута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65" y="1711350"/>
            <a:ext cx="2909888" cy="2182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5854" y="2389164"/>
            <a:ext cx="3147815" cy="2360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55607" y="1452216"/>
            <a:ext cx="3740381" cy="28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7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12" y="627535"/>
            <a:ext cx="345638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2552" y="-380578"/>
            <a:ext cx="3456386" cy="46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4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5486"/>
            <a:ext cx="6721202" cy="5040902"/>
          </a:xfrm>
        </p:spPr>
      </p:pic>
    </p:spTree>
    <p:extLst>
      <p:ext uri="{BB962C8B-B14F-4D97-AF65-F5344CB8AC3E}">
        <p14:creationId xmlns:p14="http://schemas.microsoft.com/office/powerpoint/2010/main" val="1655830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ИОМ. Фельдшер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9583"/>
            <a:ext cx="4104456" cy="30783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306"/>
            <a:ext cx="2975781" cy="39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Библиотекарь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0196" y="1742756"/>
            <a:ext cx="3886564" cy="29149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978" y="1717089"/>
            <a:ext cx="3915899" cy="29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4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3728" y="204147"/>
            <a:ext cx="6585804" cy="493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03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Парикмахер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1662"/>
            <a:ext cx="2862318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354" y="1579148"/>
            <a:ext cx="3819886" cy="2864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4188" y="1578716"/>
            <a:ext cx="3816422" cy="28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Цветовод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521" y="1695652"/>
            <a:ext cx="3936437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00132"/>
            <a:ext cx="2954927" cy="39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21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Повар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4550" y="1855410"/>
            <a:ext cx="3558216" cy="27429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8247" y="1856593"/>
            <a:ext cx="3552395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974"/>
            <a:ext cx="2664296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08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Гример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46" y="1554637"/>
            <a:ext cx="3960440" cy="29703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1059580"/>
            <a:ext cx="5181038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90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Декоративно- прикладное искусство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3598"/>
            <a:ext cx="2808312" cy="37444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2939" y="1668683"/>
            <a:ext cx="3720676" cy="27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91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Фотозона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08" y="267494"/>
            <a:ext cx="3562994" cy="4750659"/>
          </a:xfrm>
        </p:spPr>
      </p:pic>
    </p:spTree>
    <p:extLst>
      <p:ext uri="{BB962C8B-B14F-4D97-AF65-F5344CB8AC3E}">
        <p14:creationId xmlns:p14="http://schemas.microsoft.com/office/powerpoint/2010/main" val="3111090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3615" y="855558"/>
            <a:ext cx="2952328" cy="39364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99" y="876095"/>
            <a:ext cx="2921521" cy="389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79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МагазинЧик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1275606"/>
            <a:ext cx="3879849" cy="29098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6016" y="1299159"/>
            <a:ext cx="3879850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7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7624" y="1167935"/>
            <a:ext cx="5328591" cy="3996444"/>
          </a:xfrm>
        </p:spPr>
      </p:pic>
    </p:spTree>
    <p:extLst>
      <p:ext uri="{BB962C8B-B14F-4D97-AF65-F5344CB8AC3E}">
        <p14:creationId xmlns:p14="http://schemas.microsoft.com/office/powerpoint/2010/main" val="367474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практики: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620442"/>
            <a:ext cx="7808415" cy="2910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направлена на раннюю профориентацию учащихся с 7 до 11 лет через использование методики КСО (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взаимопередача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тем).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9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7614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Участники: дети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7- 11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лет,  учащиеся 1-5 классов 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Наставники: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чащиеся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старшей школы, учителя,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 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проведения:  28-29 октября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Идея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практики: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обучиться 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наставника- передать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полученные знания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другому.</a:t>
            </a:r>
          </a:p>
        </p:txBody>
      </p:sp>
    </p:spTree>
    <p:extLst>
      <p:ext uri="{BB962C8B-B14F-4D97-AF65-F5344CB8AC3E}">
        <p14:creationId xmlns:p14="http://schemas.microsoft.com/office/powerpoint/2010/main" val="227027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8AA01-CD4A-4112-B6BB-5969F3A6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612478"/>
            <a:ext cx="6447501" cy="835322"/>
          </a:xfrm>
        </p:spPr>
        <p:txBody>
          <a:bodyPr/>
          <a:lstStyle/>
          <a:p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86B59-79EE-42FA-A16C-27EEE0B60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20442"/>
            <a:ext cx="7664399" cy="291058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Коллективный способ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обучения;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Ранняя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профориентация;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Наставничество;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Преемственность между начальной и основной школой;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Социализация ребенка;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Формирование функциональной грамотности (ЧГ, МГ, ЕНГ,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КМ,ФГ, ГК, ЗОЖ);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практических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навыков, необходимых в повседневной жизни.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4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45836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915566"/>
            <a:ext cx="6447501" cy="40324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 (оказание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первой помощи)</a:t>
            </a: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иблиотекарь (ремонт книги)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ветовод (умение ухаживать за комнатными растениями)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арикмахер (плетение косичек)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екоративно-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прикладное творчество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(изготовление сувенира);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Гример (создание образа)</a:t>
            </a: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Повар (приготовление блюда из фруктов)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4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C8801-3CB0-47E5-8D21-E2C6461F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555526"/>
            <a:ext cx="6447501" cy="89227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Этапы реализации практики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74384-4ED8-4552-8151-A01561BBA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этап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8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t="14851" r="22522" b="-14851"/>
          <a:stretch/>
        </p:blipFill>
        <p:spPr>
          <a:xfrm rot="5400000">
            <a:off x="3551149" y="790520"/>
            <a:ext cx="1858455" cy="2182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" b="10083"/>
          <a:stretch/>
        </p:blipFill>
        <p:spPr>
          <a:xfrm>
            <a:off x="746853" y="957478"/>
            <a:ext cx="2330686" cy="1696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t="15029" r="22032" b="19993"/>
          <a:stretch/>
        </p:blipFill>
        <p:spPr>
          <a:xfrm rot="5400000">
            <a:off x="-100979" y="1111056"/>
            <a:ext cx="1691258" cy="1374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19791" r="14635"/>
          <a:stretch/>
        </p:blipFill>
        <p:spPr>
          <a:xfrm rot="5400000">
            <a:off x="4859732" y="804536"/>
            <a:ext cx="2448272" cy="2154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131550" r="13241" b="-97934"/>
          <a:stretch/>
        </p:blipFill>
        <p:spPr>
          <a:xfrm rot="5400000">
            <a:off x="3338863" y="1050580"/>
            <a:ext cx="2664294" cy="1818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31334" r="10801"/>
          <a:stretch/>
        </p:blipFill>
        <p:spPr>
          <a:xfrm rot="5400000">
            <a:off x="6818518" y="928126"/>
            <a:ext cx="2592289" cy="19072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8" r="7821" b="14083"/>
          <a:stretch/>
        </p:blipFill>
        <p:spPr>
          <a:xfrm rot="16200000">
            <a:off x="1209442" y="2654087"/>
            <a:ext cx="2295859" cy="26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468"/>
            <a:ext cx="8136904" cy="51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0577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ШПМ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65E"/>
      </a:accent1>
      <a:accent2>
        <a:srgbClr val="3B4058"/>
      </a:accent2>
      <a:accent3>
        <a:srgbClr val="636466"/>
      </a:accent3>
      <a:accent4>
        <a:srgbClr val="A7A9AC"/>
      </a:accent4>
      <a:accent5>
        <a:srgbClr val="64BDE1"/>
      </a:accent5>
      <a:accent6>
        <a:srgbClr val="ED5339"/>
      </a:accent6>
      <a:hlink>
        <a:srgbClr val="F2665E"/>
      </a:hlink>
      <a:folHlink>
        <a:srgbClr val="63646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ШПМ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65E"/>
      </a:accent1>
      <a:accent2>
        <a:srgbClr val="3B4058"/>
      </a:accent2>
      <a:accent3>
        <a:srgbClr val="636466"/>
      </a:accent3>
      <a:accent4>
        <a:srgbClr val="A7A9AC"/>
      </a:accent4>
      <a:accent5>
        <a:srgbClr val="64BDE1"/>
      </a:accent5>
      <a:accent6>
        <a:srgbClr val="ED5339"/>
      </a:accent6>
      <a:hlink>
        <a:srgbClr val="F2665E"/>
      </a:hlink>
      <a:folHlink>
        <a:srgbClr val="63646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Аспект">
  <a:themeElements>
    <a:clrScheme name="ШПМ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65E"/>
      </a:accent1>
      <a:accent2>
        <a:srgbClr val="3B4058"/>
      </a:accent2>
      <a:accent3>
        <a:srgbClr val="636466"/>
      </a:accent3>
      <a:accent4>
        <a:srgbClr val="A7A9AC"/>
      </a:accent4>
      <a:accent5>
        <a:srgbClr val="64BDE1"/>
      </a:accent5>
      <a:accent6>
        <a:srgbClr val="ED5339"/>
      </a:accent6>
      <a:hlink>
        <a:srgbClr val="F2665E"/>
      </a:hlink>
      <a:folHlink>
        <a:srgbClr val="63646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Аспект">
  <a:themeElements>
    <a:clrScheme name="ШПМ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65E"/>
      </a:accent1>
      <a:accent2>
        <a:srgbClr val="3B4058"/>
      </a:accent2>
      <a:accent3>
        <a:srgbClr val="636466"/>
      </a:accent3>
      <a:accent4>
        <a:srgbClr val="A7A9AC"/>
      </a:accent4>
      <a:accent5>
        <a:srgbClr val="64BDE1"/>
      </a:accent5>
      <a:accent6>
        <a:srgbClr val="ED5339"/>
      </a:accent6>
      <a:hlink>
        <a:srgbClr val="F2665E"/>
      </a:hlink>
      <a:folHlink>
        <a:srgbClr val="63646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283</Words>
  <Application>Microsoft Office PowerPoint</Application>
  <PresentationFormat>Экран (16:9)</PresentationFormat>
  <Paragraphs>63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 Unicode MS</vt:lpstr>
      <vt:lpstr>Arial</vt:lpstr>
      <vt:lpstr>HY그래픽M</vt:lpstr>
      <vt:lpstr>Times New Roman</vt:lpstr>
      <vt:lpstr>Trebuchet MS</vt:lpstr>
      <vt:lpstr>Wingdings 3</vt:lpstr>
      <vt:lpstr>Contents Slide Master</vt:lpstr>
      <vt:lpstr>Section Break Slide Master</vt:lpstr>
      <vt:lpstr>Аспект</vt:lpstr>
      <vt:lpstr>1_Аспект</vt:lpstr>
      <vt:lpstr>2_Аспект</vt:lpstr>
      <vt:lpstr>Презентация PowerPoint</vt:lpstr>
      <vt:lpstr>Презентация PowerPoint</vt:lpstr>
      <vt:lpstr>Цель практики:</vt:lpstr>
      <vt:lpstr>Презентация PowerPoint</vt:lpstr>
      <vt:lpstr>Основные направления практики </vt:lpstr>
      <vt:lpstr>Профессии </vt:lpstr>
      <vt:lpstr>Этапы реализации практики</vt:lpstr>
      <vt:lpstr>Подготовительный этап</vt:lpstr>
      <vt:lpstr>Презентация PowerPoint</vt:lpstr>
      <vt:lpstr>Презентация PowerPoint</vt:lpstr>
      <vt:lpstr>Презентация PowerPoint</vt:lpstr>
      <vt:lpstr>Основной этап </vt:lpstr>
      <vt:lpstr>Прохождение медицинского осмотра</vt:lpstr>
      <vt:lpstr>Трудоустройство</vt:lpstr>
      <vt:lpstr>Составление индивидуального образовательного маршрута </vt:lpstr>
      <vt:lpstr>Презентация PowerPoint</vt:lpstr>
      <vt:lpstr>Презентация PowerPoint</vt:lpstr>
      <vt:lpstr>Реализация ИОМ. Фельдшер </vt:lpstr>
      <vt:lpstr>Библиотекарь</vt:lpstr>
      <vt:lpstr>Парикмахер  </vt:lpstr>
      <vt:lpstr>Цветовод </vt:lpstr>
      <vt:lpstr>Повар </vt:lpstr>
      <vt:lpstr>Гример </vt:lpstr>
      <vt:lpstr>Декоративно- прикладное искусство </vt:lpstr>
      <vt:lpstr>Фотозона </vt:lpstr>
      <vt:lpstr>Банк </vt:lpstr>
      <vt:lpstr>МагазинЧик</vt:lpstr>
      <vt:lpstr>Заключительный этап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Оксана Агафонова</cp:lastModifiedBy>
  <cp:revision>217</cp:revision>
  <dcterms:created xsi:type="dcterms:W3CDTF">2016-12-05T23:26:54Z</dcterms:created>
  <dcterms:modified xsi:type="dcterms:W3CDTF">2022-11-29T06:13:20Z</dcterms:modified>
</cp:coreProperties>
</file>